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4"/>
    <p:sldMasterId id="2147483703" r:id="rId5"/>
  </p:sldMasterIdLst>
  <p:notesMasterIdLst>
    <p:notesMasterId r:id="rId24"/>
  </p:notesMasterIdLst>
  <p:sldIdLst>
    <p:sldId id="256" r:id="rId6"/>
    <p:sldId id="368" r:id="rId7"/>
    <p:sldId id="369" r:id="rId8"/>
    <p:sldId id="370" r:id="rId9"/>
    <p:sldId id="372" r:id="rId10"/>
    <p:sldId id="373" r:id="rId11"/>
    <p:sldId id="384" r:id="rId12"/>
    <p:sldId id="390" r:id="rId13"/>
    <p:sldId id="381" r:id="rId14"/>
    <p:sldId id="383" r:id="rId15"/>
    <p:sldId id="378" r:id="rId16"/>
    <p:sldId id="386" r:id="rId17"/>
    <p:sldId id="387" r:id="rId18"/>
    <p:sldId id="389" r:id="rId19"/>
    <p:sldId id="376" r:id="rId20"/>
    <p:sldId id="377" r:id="rId21"/>
    <p:sldId id="382" r:id="rId22"/>
    <p:sldId id="34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B5"/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99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773D-4C38-8744-0AFB-0CA22E60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3D355-6982-21E1-2D61-B2B83AB81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672B-C195-D917-28FD-DBF31E29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F364-3701-C854-B3AF-91B57154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DF01-13D1-311E-99AB-14EAF7D2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56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B059-6F7E-AEA9-F2A1-22C5786A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23C72-842F-F6AC-64C3-2ADC52DAF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BCE9B-8C1A-D36F-B395-C3D0D48B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FFA8-19EC-B75D-98C3-1F4EAF5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1FFB-B86E-E6A5-EC16-A78F5A66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53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D3376-700C-1EC1-7CE9-CC4630364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93F7-6567-F1D1-6547-8B70C98D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D755F-2432-5C49-563D-C2E692EF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41B85-4B07-3627-EFCD-58266098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8BEAC-F070-746F-8754-190C216B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68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9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218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BF9B-BE9A-DCC9-0526-2D4FD9977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8DFC7-B5D2-9852-B2BF-AC65A5B3B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75E6-27C1-D757-FF9B-2B127482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408FA-9203-1839-3316-29AC843F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4BD8-CB9D-DAE3-7C8E-764762A8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057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FA65-DAF3-0116-B601-0F73326F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B089-35AE-AD7F-F357-C0C2ED1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E878-20B3-5E8A-4FE5-1A77959C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EA7D-B898-2A1E-B210-A08598DB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6AA4-FCD7-BB31-2EA4-0C44AD23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41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A3F-F107-CF49-0882-38B2A21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495FF-7D0A-AEE7-FFE9-4BB2123B6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ABDC-B8AA-93D5-5EC7-C0FAE3AE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DFFA-109D-37E1-5863-D5B1E479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05FF-445C-A29E-AA27-122B5DC7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62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C071-8D70-05FD-0CE3-98B123D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F552-8FB9-5A4D-F8BA-06145C0C7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1877-AE75-07D9-E9DF-28A6A2040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6684-4F8A-DAEE-E9C9-4B0F5EED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167C7-F97C-E645-BC44-FDFCBF2B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5DA0D-A586-EC93-DE3C-C5DB182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42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9343-384A-5D2B-B9AE-8BDBF0CB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FE71A-782B-AE59-7FD1-5A74B93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8D84C-0530-CDB0-BBC0-9F0FF2129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D5844-B534-ECC9-787C-D62535920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AD51D-4A22-1716-A046-C6CD72C9E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CD0EA-6432-81EE-5EE7-449DE5C7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0756F-4588-BFA6-255F-C3427646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91759-7146-DAC2-70E0-C09D3E69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0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FDFF-9DC2-FF3E-9DBF-AAE1C077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6517A-B1A7-8F08-161C-41658BBE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F6EC8-C8CD-927A-A8FA-F3721A7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B2501-9EA5-14D3-9278-0D15882E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57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E0CC-01BD-A99C-C519-8A74111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EBE6-7A29-0E6E-716D-11FE8572E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B63-A6E6-BC6D-57DA-C2F316BE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D355-AA81-93BA-5623-5D4C141F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DE4C-3F78-1CD3-9753-70234304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571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1C365-DF6B-A277-87D7-3AEF70C3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7EAD0-2370-28C8-77AF-E993C0F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49D-D54B-FCBB-AE34-F74F4211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066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EBB-4F42-B64B-F3F1-F8C14CC7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B459-09D0-0466-4114-478BB97E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B9166-6F19-DA9A-EFA6-654CA465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D0F26-B829-5E7C-4BDD-6470BF14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42AD-85A5-46AF-C50E-0801B825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10E9-B2EC-5042-5EA0-D77F3CC9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8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24D1-509C-C3E2-9433-FD911349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3D2DD-C3E5-6842-9CDC-441069711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14C8A-E71E-35C9-5B92-176DE8A7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F241-7B3A-4DF6-BDDF-C6F5865D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66984-5E8B-2ED0-0812-80F95E33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13FBE-D14A-5363-7B75-23178957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85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018B-20DC-9BF2-8C09-2D98D28E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7AB07-9B49-5318-586D-70BCCC8A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F4686-A3BA-0D65-329A-E12021E7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888C-19C1-BB6E-0168-333C9039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694F-BCEB-130C-E95D-BF21BB0B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629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3B69E-C437-FF3A-9D59-34035BBFF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36F2-00FF-753D-6734-2AF7EF33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268-60D8-C598-42C3-B9F939AC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3D9F-B823-F265-724D-3D4A9C9B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2778C-E146-2A98-43E3-3477DFF5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35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C589-22C1-8E0E-AC2A-403B7074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EE48-EC8E-7F92-EE47-C645AB96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018E-F935-4ABC-E0BC-5B5C2ED4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A911-19AE-C0FE-285C-62F6C345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4BB1-3850-36ED-FFCA-C87C1C9A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50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0693-F063-B7BE-9A28-04DC0E37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4232-FBD7-718D-CC11-49CD5CE2C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F2F9A-992B-C400-79ED-A1358DA09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722CE-F8E7-12A8-5735-FB68E507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A81CF-C5DF-D31C-C9A0-C8012383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AF39-D0A0-09E1-5092-5EC55B6F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13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9313-B077-043D-75B3-98C54E6C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E30B9-28AC-7CB7-2E84-8CC08AE1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A3F2B-D2E9-CAEF-ECD2-64CF44FC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065FE-B833-E3CE-7A79-C039DCA27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EAE23-4F51-DF7D-415E-D59D83F3F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C6BAC-B118-4FC6-F30B-CC7669BF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7A4B9-F1CF-0368-7C78-DDF5C45F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CBA8D-0DF7-9E8E-BF97-13CED9A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4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2B6E-422B-7C8D-7C8A-0214B52E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0A4A2-8F30-89DE-E1B6-BE2D33FB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328B4-C547-0AE7-6DCD-48775AD2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8FBF-7F87-0004-A494-FCDA562C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9067-C599-395D-CF5A-EF1AC971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7F8AB-F142-EECD-62FD-5E86262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7472D-AF01-4BD7-2D79-3BDEC4A6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73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81C2-9552-3B2C-E70C-D7C193E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3441-6FE7-7E1D-7F7C-1E294848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18D23-2AD2-9986-CAAA-0A0CF0A6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3358-2661-2B75-2B17-D6C20A7C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63A38-BF04-C106-D556-E9F37D54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34601-DEF5-73AC-A962-C89428EF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35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60A7-A68D-3C2A-7F9E-D2FAB513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C5452-4519-8C6A-224A-440D6FDEE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0205B-B789-6936-6F15-6E9D96A4C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CFD64-D28C-1E24-D7B5-ED124902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B03B0-BD1A-D179-7A9B-8B1CBA32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DE86D-1F02-6D4C-2975-1BE3CC7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8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>
            <a:extLst>
              <a:ext uri="{FF2B5EF4-FFF2-40B4-BE49-F238E27FC236}">
                <a16:creationId xmlns:a16="http://schemas.microsoft.com/office/drawing/2014/main" id="{5CE16B41-9AE0-6811-CB38-40C1D557BB8D}"/>
              </a:ext>
            </a:extLst>
          </p:cNvPr>
          <p:cNvGrpSpPr/>
          <p:nvPr userDrawn="1"/>
        </p:nvGrpSpPr>
        <p:grpSpPr>
          <a:xfrm>
            <a:off x="0" y="0"/>
            <a:ext cx="9144000" cy="424206"/>
            <a:chOff x="0" y="0"/>
            <a:chExt cx="4402382" cy="66464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DC730B1-A9A0-5846-FA0E-7C76E7BC8C1F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8CD66830-1039-0258-6D99-917E0E14C8D9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8">
            <a:extLst>
              <a:ext uri="{FF2B5EF4-FFF2-40B4-BE49-F238E27FC236}">
                <a16:creationId xmlns:a16="http://schemas.microsoft.com/office/drawing/2014/main" id="{2C29429C-8EAC-76C8-4BCA-392E093E6071}"/>
              </a:ext>
            </a:extLst>
          </p:cNvPr>
          <p:cNvGrpSpPr/>
          <p:nvPr userDrawn="1"/>
        </p:nvGrpSpPr>
        <p:grpSpPr>
          <a:xfrm>
            <a:off x="0" y="5036127"/>
            <a:ext cx="9144000" cy="107373"/>
            <a:chOff x="0" y="0"/>
            <a:chExt cx="4402382" cy="66464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516D9FB-246A-B941-D7A1-740294C5CA57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D686EB00-C97A-3031-39C9-0116D5FA777C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2" name="Picture 51" descr="A black and white logo&#10;&#10;AI-generated content may be incorrect.">
            <a:extLst>
              <a:ext uri="{FF2B5EF4-FFF2-40B4-BE49-F238E27FC236}">
                <a16:creationId xmlns:a16="http://schemas.microsoft.com/office/drawing/2014/main" id="{60FBBEFD-E0CD-6C02-78E2-27F2F5BE999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20696" y="55166"/>
            <a:ext cx="965086" cy="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20F0D-6106-F211-E1F0-235C9515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53594-5ABE-5A71-F216-60DA71155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8D17C-F6CB-10BD-69CB-90B7D1775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9C939-ADFE-408C-B13F-060F8543796F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AF371-35AE-88EA-78A9-9B2929D5B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D9255-886B-C631-049F-E81D2F7F4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  <p:pic>
        <p:nvPicPr>
          <p:cNvPr id="54" name="Picture 53" descr="A white woven seamless grid pattern">
            <a:extLst>
              <a:ext uri="{FF2B5EF4-FFF2-40B4-BE49-F238E27FC236}">
                <a16:creationId xmlns:a16="http://schemas.microsoft.com/office/drawing/2014/main" id="{336B95B5-7E98-C63C-7005-DB619E8AA3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oojani.aramati@gmail.com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hyperlink" Target="mailto:doddameghana2@gmail.com" TargetMode="Externa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10" Type="http://schemas.openxmlformats.org/officeDocument/2006/relationships/hyperlink" Target="mailto:cheralaharshini@gmail.com" TargetMode="External"/><Relationship Id="rId4" Type="http://schemas.openxmlformats.org/officeDocument/2006/relationships/image" Target="../media/image4.png"/><Relationship Id="rId9" Type="http://schemas.openxmlformats.org/officeDocument/2006/relationships/hyperlink" Target="mailto:asrithachowdary86@gmail.com" TargetMode="External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25/13/4199" TargetMode="External"/><Relationship Id="rId2" Type="http://schemas.openxmlformats.org/officeDocument/2006/relationships/hyperlink" Target="https://arxiv.org/pdf/2408.0071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papers/2411.17646" TargetMode="External"/><Relationship Id="rId4" Type="http://schemas.openxmlformats.org/officeDocument/2006/relationships/hyperlink" Target="https://ai.meta.com/datasets/segment-anything-vide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1E3E7CA-E75C-8BCB-4743-8B19F589EE9B}"/>
              </a:ext>
            </a:extLst>
          </p:cNvPr>
          <p:cNvSpPr/>
          <p:nvPr/>
        </p:nvSpPr>
        <p:spPr>
          <a:xfrm>
            <a:off x="364882" y="652908"/>
            <a:ext cx="3971824" cy="485021"/>
          </a:xfrm>
          <a:prstGeom prst="roundRect">
            <a:avLst/>
          </a:prstGeom>
          <a:solidFill>
            <a:schemeClr val="bg1"/>
          </a:solidFill>
          <a:ln>
            <a:solidFill>
              <a:srgbClr val="1D63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4153368" cy="126178"/>
            <a:chOff x="0" y="0"/>
            <a:chExt cx="2187782" cy="6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782" cy="66464"/>
            </a:xfrm>
            <a:custGeom>
              <a:avLst/>
              <a:gdLst/>
              <a:ahLst/>
              <a:cxnLst/>
              <a:rect l="l" t="t" r="r" b="b"/>
              <a:pathLst>
                <a:path w="2187782" h="66464">
                  <a:moveTo>
                    <a:pt x="0" y="0"/>
                  </a:moveTo>
                  <a:lnTo>
                    <a:pt x="2187782" y="0"/>
                  </a:lnTo>
                  <a:lnTo>
                    <a:pt x="21877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7782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017322"/>
            <a:ext cx="7571294" cy="126178"/>
            <a:chOff x="0" y="0"/>
            <a:chExt cx="3988171" cy="66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8171" cy="66464"/>
            </a:xfrm>
            <a:custGeom>
              <a:avLst/>
              <a:gdLst/>
              <a:ahLst/>
              <a:cxnLst/>
              <a:rect l="l" t="t" r="r" b="b"/>
              <a:pathLst>
                <a:path w="3988171" h="66464">
                  <a:moveTo>
                    <a:pt x="0" y="0"/>
                  </a:moveTo>
                  <a:lnTo>
                    <a:pt x="3988171" y="0"/>
                  </a:lnTo>
                  <a:lnTo>
                    <a:pt x="3988171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8171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3661769" y="-521563"/>
            <a:ext cx="4602320" cy="2123257"/>
            <a:chOff x="0" y="0"/>
            <a:chExt cx="2424267" cy="11184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5632358" y="303921"/>
            <a:ext cx="3724082" cy="1064394"/>
            <a:chOff x="0" y="0"/>
            <a:chExt cx="1961656" cy="560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1656" cy="560668"/>
            </a:xfrm>
            <a:custGeom>
              <a:avLst/>
              <a:gdLst/>
              <a:ahLst/>
              <a:cxnLst/>
              <a:rect l="l" t="t" r="r" b="b"/>
              <a:pathLst>
                <a:path w="1961656" h="560668">
                  <a:moveTo>
                    <a:pt x="0" y="0"/>
                  </a:moveTo>
                  <a:lnTo>
                    <a:pt x="1961656" y="0"/>
                  </a:lnTo>
                  <a:lnTo>
                    <a:pt x="1961656" y="560668"/>
                  </a:lnTo>
                  <a:lnTo>
                    <a:pt x="0" y="560668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61656" cy="59876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7528217" y="-878640"/>
            <a:ext cx="2873959" cy="1967021"/>
            <a:chOff x="0" y="0"/>
            <a:chExt cx="1513855" cy="10361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3855" cy="1036126"/>
            </a:xfrm>
            <a:custGeom>
              <a:avLst/>
              <a:gdLst/>
              <a:ahLst/>
              <a:cxnLst/>
              <a:rect l="l" t="t" r="r" b="b"/>
              <a:pathLst>
                <a:path w="1513855" h="1036126">
                  <a:moveTo>
                    <a:pt x="0" y="0"/>
                  </a:moveTo>
                  <a:lnTo>
                    <a:pt x="1513855" y="0"/>
                  </a:lnTo>
                  <a:lnTo>
                    <a:pt x="1513855" y="1036126"/>
                  </a:lnTo>
                  <a:lnTo>
                    <a:pt x="0" y="1036126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13855" cy="107422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6756840" y="4003698"/>
            <a:ext cx="4602320" cy="2123257"/>
            <a:chOff x="0" y="0"/>
            <a:chExt cx="2424267" cy="1118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7842195" y="3672519"/>
            <a:ext cx="2166949" cy="1126189"/>
            <a:chOff x="0" y="0"/>
            <a:chExt cx="1141438" cy="593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438" cy="593219"/>
            </a:xfrm>
            <a:custGeom>
              <a:avLst/>
              <a:gdLst/>
              <a:ahLst/>
              <a:cxnLst/>
              <a:rect l="l" t="t" r="r" b="b"/>
              <a:pathLst>
                <a:path w="1141438" h="593219">
                  <a:moveTo>
                    <a:pt x="0" y="0"/>
                  </a:moveTo>
                  <a:lnTo>
                    <a:pt x="1141438" y="0"/>
                  </a:lnTo>
                  <a:lnTo>
                    <a:pt x="1141438" y="593219"/>
                  </a:lnTo>
                  <a:lnTo>
                    <a:pt x="0" y="593219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438" cy="63131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20497" y="768985"/>
            <a:ext cx="3475712" cy="34757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29445" tIns="29445" rIns="29445" bIns="29445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27" name="Freeform 27"/>
          <p:cNvSpPr/>
          <p:nvPr/>
        </p:nvSpPr>
        <p:spPr>
          <a:xfrm>
            <a:off x="5937924" y="971034"/>
            <a:ext cx="3040859" cy="304085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  <a:ln w="171450" cap="sq">
            <a:solidFill>
              <a:srgbClr val="F3F3F3"/>
            </a:solidFill>
            <a:prstDash val="solid"/>
            <a:miter/>
          </a:ln>
        </p:spPr>
        <p:txBody>
          <a:bodyPr/>
          <a:lstStyle/>
          <a:p>
            <a:endParaRPr lang="en-IN" sz="700"/>
          </a:p>
        </p:txBody>
      </p:sp>
      <p:grpSp>
        <p:nvGrpSpPr>
          <p:cNvPr id="28" name="Group 28"/>
          <p:cNvGrpSpPr/>
          <p:nvPr/>
        </p:nvGrpSpPr>
        <p:grpSpPr>
          <a:xfrm>
            <a:off x="0" y="3022795"/>
            <a:ext cx="4224335" cy="394131"/>
            <a:chOff x="0" y="0"/>
            <a:chExt cx="4355842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55842" cy="406400"/>
            </a:xfrm>
            <a:custGeom>
              <a:avLst/>
              <a:gdLst/>
              <a:ahLst/>
              <a:cxnLst/>
              <a:rect l="l" t="t" r="r" b="b"/>
              <a:pathLst>
                <a:path w="4355842" h="406400">
                  <a:moveTo>
                    <a:pt x="415264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152642" y="406400"/>
                  </a:lnTo>
                  <a:lnTo>
                    <a:pt x="4355842" y="203200"/>
                  </a:lnTo>
                  <a:lnTo>
                    <a:pt x="4152642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241542" cy="444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4814816" y="492813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7"/>
                </a:lnTo>
                <a:lnTo>
                  <a:pt x="0" y="31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5" name="Freeform 35"/>
          <p:cNvSpPr/>
          <p:nvPr/>
        </p:nvSpPr>
        <p:spPr>
          <a:xfrm>
            <a:off x="8435937" y="4382878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6" name="Freeform 36"/>
          <p:cNvSpPr/>
          <p:nvPr/>
        </p:nvSpPr>
        <p:spPr>
          <a:xfrm>
            <a:off x="8726258" y="4572000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8" y="0"/>
                </a:lnTo>
                <a:lnTo>
                  <a:pt x="1714128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7" name="TextBox 37"/>
          <p:cNvSpPr txBox="1"/>
          <p:nvPr/>
        </p:nvSpPr>
        <p:spPr>
          <a:xfrm>
            <a:off x="399022" y="1262476"/>
            <a:ext cx="4005098" cy="168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4"/>
              </a:lnSpc>
            </a:pPr>
            <a:r>
              <a:rPr lang="en-US" sz="3662" b="1" dirty="0">
                <a:solidFill>
                  <a:srgbClr val="0D358D"/>
                </a:solidFill>
                <a:latin typeface="+mj-lt"/>
                <a:ea typeface="Aileron Ultra-Bold"/>
                <a:cs typeface="Aileron Ultra-Bold"/>
                <a:sym typeface="Aileron Ultra-Bold"/>
              </a:rPr>
              <a:t>Multi-Object Video Segmentation using SAM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6725" y="3100839"/>
            <a:ext cx="380940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618" b="1" spc="583">
                <a:solidFill>
                  <a:srgbClr val="FFFFFF"/>
                </a:solidFill>
                <a:latin typeface="+mj-lt"/>
                <a:ea typeface="Aileron Bold"/>
                <a:cs typeface="Aileron Bold"/>
                <a:sym typeface="Aileron Bold"/>
              </a:rPr>
              <a:t>PRESENTATION 2026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F280E3-480F-FB8A-7665-DA332ECA167D}"/>
              </a:ext>
            </a:extLst>
          </p:cNvPr>
          <p:cNvGrpSpPr/>
          <p:nvPr/>
        </p:nvGrpSpPr>
        <p:grpSpPr>
          <a:xfrm>
            <a:off x="18081" y="3586230"/>
            <a:ext cx="2058603" cy="1173143"/>
            <a:chOff x="378050" y="4295282"/>
            <a:chExt cx="2058603" cy="1173143"/>
          </a:xfrm>
        </p:grpSpPr>
        <p:sp>
          <p:nvSpPr>
            <p:cNvPr id="40" name="TextBox 40"/>
            <p:cNvSpPr txBox="1"/>
            <p:nvPr/>
          </p:nvSpPr>
          <p:spPr>
            <a:xfrm>
              <a:off x="803221" y="4295282"/>
              <a:ext cx="1633432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 dirty="0">
                  <a:latin typeface="+mj-lt"/>
                  <a:ea typeface="Aileron"/>
                  <a:cs typeface="Aileron"/>
                  <a:sym typeface="Aileron"/>
                </a:rPr>
                <a:t>Student Name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03221" y="4456866"/>
              <a:ext cx="1633432" cy="1011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Dodda Meghana </a:t>
              </a: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Aramati Poojani Reddy</a:t>
              </a: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Alla Asritha</a:t>
              </a:r>
            </a:p>
            <a:p>
              <a:pPr>
                <a:lnSpc>
                  <a:spcPts val="2038"/>
                </a:lnSpc>
              </a:pPr>
              <a:r>
                <a:rPr lang="en-US" sz="1200" b="1" dirty="0" err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Cherala</a:t>
              </a: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 Harshini</a:t>
              </a:r>
            </a:p>
          </p:txBody>
        </p:sp>
        <p:pic>
          <p:nvPicPr>
            <p:cNvPr id="50" name="Picture 49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D896BA5A-C1EC-A54D-25FD-EA005C31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757" t="2453" r="27842" b="53701"/>
            <a:stretch>
              <a:fillRect/>
            </a:stretch>
          </p:blipFill>
          <p:spPr>
            <a:xfrm>
              <a:off x="378050" y="4320144"/>
              <a:ext cx="395331" cy="38179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6BF95C-06D8-5024-2B53-C5B8F783D4D8}"/>
              </a:ext>
            </a:extLst>
          </p:cNvPr>
          <p:cNvGrpSpPr/>
          <p:nvPr/>
        </p:nvGrpSpPr>
        <p:grpSpPr>
          <a:xfrm>
            <a:off x="1964674" y="3587631"/>
            <a:ext cx="2896242" cy="1686104"/>
            <a:chOff x="2710862" y="4295282"/>
            <a:chExt cx="2896242" cy="1686104"/>
          </a:xfrm>
        </p:grpSpPr>
        <p:sp>
          <p:nvSpPr>
            <p:cNvPr id="41" name="TextBox 41"/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Email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139699" y="4456866"/>
              <a:ext cx="2467405" cy="1524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  <a:hlinkClick r:id="rId7"/>
                </a:rPr>
                <a:t>doddameghana2@gmail.com</a:t>
              </a: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  <a:hlinkClick r:id="rId8"/>
                </a:rPr>
                <a:t>poojani.aramati@gmail.com</a:t>
              </a: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  <a:hlinkClick r:id="rId9"/>
                </a:rPr>
                <a:t>asrithachowdary86@gmail.com</a:t>
              </a: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  <a:hlinkClick r:id="rId10"/>
                </a:rPr>
                <a:t>cheralaharshini@gmail.com</a:t>
              </a: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endParaRPr lang="en-US" sz="1200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</p:txBody>
        </p:sp>
        <p:pic>
          <p:nvPicPr>
            <p:cNvPr id="51" name="Picture 50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7E9E6C5B-A5C6-680F-EFAE-D542CF58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859" t="52379" r="26874" b="2349"/>
            <a:stretch>
              <a:fillRect/>
            </a:stretch>
          </p:blipFill>
          <p:spPr>
            <a:xfrm>
              <a:off x="2710862" y="4307522"/>
              <a:ext cx="398279" cy="38971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9160DC-C3C0-B6C2-B7C6-7BB4689F94A9}"/>
              </a:ext>
            </a:extLst>
          </p:cNvPr>
          <p:cNvGrpSpPr/>
          <p:nvPr/>
        </p:nvGrpSpPr>
        <p:grpSpPr>
          <a:xfrm>
            <a:off x="4822004" y="3553895"/>
            <a:ext cx="2272871" cy="909481"/>
            <a:chOff x="3139699" y="4295282"/>
            <a:chExt cx="2272871" cy="909481"/>
          </a:xfrm>
        </p:grpSpPr>
        <p:sp>
          <p:nvSpPr>
            <p:cNvPr id="67" name="TextBox 41">
              <a:extLst>
                <a:ext uri="{FF2B5EF4-FFF2-40B4-BE49-F238E27FC236}">
                  <a16:creationId xmlns:a16="http://schemas.microsoft.com/office/drawing/2014/main" id="{62360B4B-896B-851F-3E0F-5B4381D9C14E}"/>
                </a:ext>
              </a:extLst>
            </p:cNvPr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Guide</a:t>
              </a:r>
            </a:p>
          </p:txBody>
        </p:sp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id="{FB6FAC35-1B51-92AA-1EE8-3B261A88036F}"/>
                </a:ext>
              </a:extLst>
            </p:cNvPr>
            <p:cNvSpPr txBox="1"/>
            <p:nvPr/>
          </p:nvSpPr>
          <p:spPr>
            <a:xfrm>
              <a:off x="3139699" y="4456866"/>
              <a:ext cx="2272871" cy="74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sz="1200" b="1" dirty="0" err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Rapaka</a:t>
              </a: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 Manoj Kumar</a:t>
              </a:r>
            </a:p>
            <a:p>
              <a:pPr>
                <a:lnSpc>
                  <a:spcPts val="2038"/>
                </a:lnSpc>
              </a:pP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SME</a:t>
              </a:r>
            </a:p>
            <a:p>
              <a:pPr>
                <a:lnSpc>
                  <a:spcPts val="2038"/>
                </a:lnSpc>
              </a:pPr>
              <a:r>
                <a:rPr lang="en-US" sz="1200" b="1" dirty="0" err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Edunet</a:t>
              </a:r>
              <a:r>
                <a:rPr lang="en-US" sz="1200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 Foundation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52296CF-6296-621D-F4B7-80B815F5605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109" t="6546" r="28551" b="49509"/>
          <a:stretch>
            <a:fillRect/>
          </a:stretch>
        </p:blipFill>
        <p:spPr>
          <a:xfrm>
            <a:off x="4408694" y="3561529"/>
            <a:ext cx="375815" cy="38106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E4957A-5586-BF65-4F43-D6BBAA7E8D26}"/>
              </a:ext>
            </a:extLst>
          </p:cNvPr>
          <p:cNvGrpSpPr/>
          <p:nvPr/>
        </p:nvGrpSpPr>
        <p:grpSpPr>
          <a:xfrm>
            <a:off x="428531" y="723117"/>
            <a:ext cx="3828596" cy="358658"/>
            <a:chOff x="317090" y="723117"/>
            <a:chExt cx="3402811" cy="318771"/>
          </a:xfrm>
        </p:grpSpPr>
        <p:pic>
          <p:nvPicPr>
            <p:cNvPr id="53" name="Picture 5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1E43D43-5F83-E033-DAEA-6F93ED19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9648" b="19158"/>
            <a:stretch>
              <a:fillRect/>
            </a:stretch>
          </p:blipFill>
          <p:spPr>
            <a:xfrm>
              <a:off x="317090" y="768985"/>
              <a:ext cx="898442" cy="202049"/>
            </a:xfrm>
            <a:prstGeom prst="rect">
              <a:avLst/>
            </a:prstGeom>
          </p:spPr>
        </p:pic>
        <p:pic>
          <p:nvPicPr>
            <p:cNvPr id="55" name="Picture 54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3BBE3A7E-2A3C-8077-3F91-5BBFD7F9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4656" y="798128"/>
              <a:ext cx="562495" cy="141182"/>
            </a:xfrm>
            <a:prstGeom prst="rect">
              <a:avLst/>
            </a:prstGeom>
          </p:spPr>
        </p:pic>
        <p:pic>
          <p:nvPicPr>
            <p:cNvPr id="57" name="Picture 56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0A97C6C-DFC2-3140-0C76-0FFA851C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36460" y="792102"/>
              <a:ext cx="501675" cy="16316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4405440-5190-BB7E-1D18-69013C3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98442" y="792102"/>
              <a:ext cx="321459" cy="164179"/>
            </a:xfrm>
            <a:prstGeom prst="rect">
              <a:avLst/>
            </a:prstGeom>
          </p:spPr>
        </p:pic>
        <p:pic>
          <p:nvPicPr>
            <p:cNvPr id="73" name="Picture 72" descr="A black and white image&#10;&#10;AI-generated content may be incorrect.">
              <a:extLst>
                <a:ext uri="{FF2B5EF4-FFF2-40B4-BE49-F238E27FC236}">
                  <a16:creationId xmlns:a16="http://schemas.microsoft.com/office/drawing/2014/main" id="{7639476C-F768-1393-1AB4-8183D5D0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9206" b="17252"/>
            <a:stretch>
              <a:fillRect/>
            </a:stretch>
          </p:blipFill>
          <p:spPr>
            <a:xfrm>
              <a:off x="2023625" y="723117"/>
              <a:ext cx="501676" cy="31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081F-5BDF-897F-5280-2173B1101919}"/>
              </a:ext>
            </a:extLst>
          </p:cNvPr>
          <p:cNvSpPr txBox="1">
            <a:spLocks/>
          </p:cNvSpPr>
          <p:nvPr/>
        </p:nvSpPr>
        <p:spPr>
          <a:xfrm>
            <a:off x="130628" y="614731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 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ing 2026-02-24 152704">
            <a:hlinkClick r:id="" action="ppaction://media"/>
            <a:extLst>
              <a:ext uri="{FF2B5EF4-FFF2-40B4-BE49-F238E27FC236}">
                <a16:creationId xmlns:a16="http://schemas.microsoft.com/office/drawing/2014/main" id="{355F45FB-742D-1811-2873-919BB6A583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6119"/>
            <a:ext cx="907542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130628" y="614731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Video of Project Demo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am_3078616272527453">
            <a:hlinkClick r:id="" action="ppaction://media"/>
            <a:extLst>
              <a:ext uri="{FF2B5EF4-FFF2-40B4-BE49-F238E27FC236}">
                <a16:creationId xmlns:a16="http://schemas.microsoft.com/office/drawing/2014/main" id="{43EF03AD-71A3-F1B1-F163-D6EC812432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825" y="1119524"/>
            <a:ext cx="6844242" cy="34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11488D-BA5B-ECC6-FE47-56CEC8557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11741"/>
              </p:ext>
            </p:extLst>
          </p:nvPr>
        </p:nvGraphicFramePr>
        <p:xfrm>
          <a:off x="446047" y="1118471"/>
          <a:ext cx="8125523" cy="3527594"/>
        </p:xfrm>
        <a:graphic>
          <a:graphicData uri="http://schemas.openxmlformats.org/drawingml/2006/table">
            <a:tbl>
              <a:tblPr/>
              <a:tblGrid>
                <a:gridCol w="1160789">
                  <a:extLst>
                    <a:ext uri="{9D8B030D-6E8A-4147-A177-3AD203B41FA5}">
                      <a16:colId xmlns:a16="http://schemas.microsoft.com/office/drawing/2014/main" val="507553492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1052356936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3811197532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1018206785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412602582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4073511465"/>
                    </a:ext>
                  </a:extLst>
                </a:gridCol>
                <a:gridCol w="1160789">
                  <a:extLst>
                    <a:ext uri="{9D8B030D-6E8A-4147-A177-3AD203B41FA5}">
                      <a16:colId xmlns:a16="http://schemas.microsoft.com/office/drawing/2014/main" val="3391110869"/>
                    </a:ext>
                  </a:extLst>
                </a:gridCol>
              </a:tblGrid>
              <a:tr h="818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IoU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Boundary F-score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923681"/>
                  </a:ext>
                </a:extLst>
              </a:tr>
              <a:tr h="5726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R-CNN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51598"/>
                  </a:ext>
                </a:extLst>
              </a:tr>
              <a:tr h="5726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DeepLabV3+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949596"/>
                  </a:ext>
                </a:extLst>
              </a:tr>
              <a:tr h="327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215435"/>
                  </a:ext>
                </a:extLst>
              </a:tr>
              <a:tr h="1063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SAM-2 (Proposed Model)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6313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9C97FF-A0E4-BDA2-BDC3-977AC31A6897}"/>
              </a:ext>
            </a:extLst>
          </p:cNvPr>
          <p:cNvSpPr txBox="1"/>
          <p:nvPr/>
        </p:nvSpPr>
        <p:spPr>
          <a:xfrm>
            <a:off x="465101" y="57299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9681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6E708-D31C-F1A1-96D7-FD08660A0888}"/>
              </a:ext>
            </a:extLst>
          </p:cNvPr>
          <p:cNvSpPr txBox="1"/>
          <p:nvPr/>
        </p:nvSpPr>
        <p:spPr>
          <a:xfrm>
            <a:off x="434897" y="1170344"/>
            <a:ext cx="81329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segmentation accuracy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SAM-2 model achieves higher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Dice scores, indicating better object mask prediction.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boundary detection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F-score is significantly higher, meaning the edges of segmented objects are more precise.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multi-object tracking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SAM-2 performs better in video segmentation scenarios because it maintains object consistency across frames.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inference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streaming memory architecture, SAM-2 processes frames faster than traditional CNN-based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A719B-A235-7CEB-FF4F-E02A67A9A374}"/>
              </a:ext>
            </a:extLst>
          </p:cNvPr>
          <p:cNvSpPr txBox="1"/>
          <p:nvPr/>
        </p:nvSpPr>
        <p:spPr>
          <a:xfrm>
            <a:off x="434897" y="629989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5431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00F9D3-1539-570D-5D4C-182980212939}"/>
              </a:ext>
            </a:extLst>
          </p:cNvPr>
          <p:cNvSpPr txBox="1"/>
          <p:nvPr/>
        </p:nvSpPr>
        <p:spPr>
          <a:xfrm>
            <a:off x="341971" y="1018457"/>
            <a:ext cx="8199863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SAM-2 based segmentation model achieved higher segmentation accuracy compared to traditional models like Mask R-CNN and DeepLabV3+.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effectively segments multiple objects in video frames with clear boundaries.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maintains temporal consistency across frames, improving object tracking in videos.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model for higher FPS to enable real-time video applications.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system on larger and diverse datasets to improve robustness.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model for real-world applications such as surveillance, autonomous systems, and robotics.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advanced object tracking techniques for better long-term tracking performance.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ADB89-BA56-D5E3-574A-1B0CFE88E478}"/>
              </a:ext>
            </a:extLst>
          </p:cNvPr>
          <p:cNvSpPr txBox="1"/>
          <p:nvPr/>
        </p:nvSpPr>
        <p:spPr>
          <a:xfrm>
            <a:off x="111512" y="51322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And Recommendations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00663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629" y="648607"/>
            <a:ext cx="2416628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F7160BE-FEF1-8BE4-4413-A5A3EC2882D8}"/>
              </a:ext>
            </a:extLst>
          </p:cNvPr>
          <p:cNvSpPr txBox="1"/>
          <p:nvPr/>
        </p:nvSpPr>
        <p:spPr>
          <a:xfrm>
            <a:off x="299914" y="1345957"/>
            <a:ext cx="5348110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integrates a memory-based mechanism, the system ensures temporal consistency and stable object identity across video frames, reducing common issues such as flickering and identity switching.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support for interactive prompting enhances flexibility and user control, while the efficient transformer-based architecture enables reliable and near real-time performance.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framework provides a scalable, adaptable, and robust solution for dynamic real-world segmentation tasks.</a:t>
            </a:r>
            <a:endParaRPr lang="en-US" sz="1700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  <p:pic>
        <p:nvPicPr>
          <p:cNvPr id="6" name="Picture 5" descr="A blue circle with a pencil and paper with a star on it&#10;&#10;AI-generated content may be incorrect.">
            <a:extLst>
              <a:ext uri="{FF2B5EF4-FFF2-40B4-BE49-F238E27FC236}">
                <a16:creationId xmlns:a16="http://schemas.microsoft.com/office/drawing/2014/main" id="{2075D82B-B6A7-F9F1-A030-D929A52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7" t="26296" r="26825" b="15397"/>
          <a:stretch>
            <a:fillRect/>
          </a:stretch>
        </p:blipFill>
        <p:spPr>
          <a:xfrm>
            <a:off x="5800727" y="1135323"/>
            <a:ext cx="267559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464" y="646906"/>
            <a:ext cx="2604407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black head with a light bulb inside&#10;&#10;AI-generated content may be incorrect.">
            <a:extLst>
              <a:ext uri="{FF2B5EF4-FFF2-40B4-BE49-F238E27FC236}">
                <a16:creationId xmlns:a16="http://schemas.microsoft.com/office/drawing/2014/main" id="{780CFD29-1812-631A-1356-FC7392A0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76" r="9682" b="15238"/>
          <a:stretch>
            <a:fillRect/>
          </a:stretch>
        </p:blipFill>
        <p:spPr>
          <a:xfrm>
            <a:off x="6101416" y="1085818"/>
            <a:ext cx="2594689" cy="27546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ADB254-A551-F6A1-0290-D997F9001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2" y="1302276"/>
            <a:ext cx="5239758" cy="290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optimization to achieve higher frame rates and enable deployment on edge devices and real-time systems.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robustness under challenging conditions such as heavy occlusion, fast motion, low-light environments, and complex backgrounds.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the framework to support multimodal inputs (depth, text prompts), 3D segmentation, and adaptive learning for dynamic real-world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F50FC-7C22-C569-0217-DC671AB96E0A}"/>
              </a:ext>
            </a:extLst>
          </p:cNvPr>
          <p:cNvSpPr txBox="1"/>
          <p:nvPr/>
        </p:nvSpPr>
        <p:spPr>
          <a:xfrm>
            <a:off x="464820" y="1434740"/>
            <a:ext cx="5821680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https://arxiv.org/pdf/2408.00714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https://www.mdpi.com/1424-8220/25/13/4199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https://ai.meta.com/datasets/segment-anything-video/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https://huggingface.co/papers/2411.17646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EE819-16C1-F8DB-0D99-541A8C8B8079}"/>
              </a:ext>
            </a:extLst>
          </p:cNvPr>
          <p:cNvSpPr txBox="1">
            <a:spLocks/>
          </p:cNvSpPr>
          <p:nvPr/>
        </p:nvSpPr>
        <p:spPr>
          <a:xfrm>
            <a:off x="122464" y="646906"/>
            <a:ext cx="2604407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6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C4EC5EC-BC4A-D912-23A0-83B3698C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"/>
            <a:ext cx="9144000" cy="47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133070" y="629133"/>
            <a:ext cx="462421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2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363131" y="1179265"/>
            <a:ext cx="444676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7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Proposed Solution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Architecture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Live Demo of the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Evaluation Metrics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Insights And Recommendations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7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691F39-1D30-06E0-DC39-BAC5AA2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50" t="7320" r="18976" b="28715"/>
          <a:stretch>
            <a:fillRect/>
          </a:stretch>
        </p:blipFill>
        <p:spPr>
          <a:xfrm>
            <a:off x="5586642" y="840676"/>
            <a:ext cx="2868706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433" y="641258"/>
            <a:ext cx="8520113" cy="431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73AE0-6276-1E72-A3CA-E2B90DE65B48}"/>
              </a:ext>
            </a:extLst>
          </p:cNvPr>
          <p:cNvSpPr txBox="1"/>
          <p:nvPr/>
        </p:nvSpPr>
        <p:spPr>
          <a:xfrm>
            <a:off x="268672" y="3379200"/>
            <a:ext cx="444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endParaRPr lang="en-US" sz="18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CFED1-E97D-B275-7EDD-50EAB73A4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08" y="1232622"/>
            <a:ext cx="803796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transformer-based multi-object segmentation framework enables precise pixel-level segmentation for both images and videos.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prompting allows user-guided object selection through clicks or bounding inputs without retraining.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streaming memory mechanism maintains temporal consistency and preserves object identity across video frames.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architecture supports dynamic multi-object tracking with improved robustness to motion and occlusion.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achieves accurate, consistent, and near real-time performance for applications such as surveillance, robotics, and video editing.</a:t>
            </a:r>
          </a:p>
        </p:txBody>
      </p:sp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985" y="543112"/>
            <a:ext cx="4979897" cy="573088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red person with a question mark above white puzzle pieces&#10;&#10;AI-generated content may be incorrect.">
            <a:extLst>
              <a:ext uri="{FF2B5EF4-FFF2-40B4-BE49-F238E27FC236}">
                <a16:creationId xmlns:a16="http://schemas.microsoft.com/office/drawing/2014/main" id="{8B5E6C15-7743-1376-D7BF-A9923BB2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7" t="6623" r="7119" b="24880"/>
          <a:stretch>
            <a:fillRect/>
          </a:stretch>
        </p:blipFill>
        <p:spPr>
          <a:xfrm>
            <a:off x="5653394" y="1586335"/>
            <a:ext cx="3256920" cy="2580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8928A-A273-673F-B986-68FFC13F0110}"/>
              </a:ext>
            </a:extLst>
          </p:cNvPr>
          <p:cNvSpPr txBox="1"/>
          <p:nvPr/>
        </p:nvSpPr>
        <p:spPr>
          <a:xfrm>
            <a:off x="233686" y="1184891"/>
            <a:ext cx="53072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Temporal Memory &amp; Consistency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models process each frame independently without remembering previous frames, causing high computation cost, poor temporal consistency, flickering masks, and loss of object identity in videos.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Flexibility &amp; Generalization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require task-specific training, cannot generalize to unseen objects, struggle with multi-object tracking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Architectures &amp; Low Real-Time Performance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models increase latency, GPU memory usage, and processing time, often running at only 5–10 FPS, making them unsuitable for real-time applications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504" y="650689"/>
            <a:ext cx="8521700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erson pushing a red arrow&#10;&#10;AI-generated content may be incorrect.">
            <a:extLst>
              <a:ext uri="{FF2B5EF4-FFF2-40B4-BE49-F238E27FC236}">
                <a16:creationId xmlns:a16="http://schemas.microsoft.com/office/drawing/2014/main" id="{AAEDDF9A-B40A-5B86-3257-74BD39FD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" t="15860" r="9216" b="16688"/>
          <a:stretch>
            <a:fillRect/>
          </a:stretch>
        </p:blipFill>
        <p:spPr>
          <a:xfrm>
            <a:off x="5565422" y="1526539"/>
            <a:ext cx="3349977" cy="267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CA7B624-E7CE-1D03-987E-A9EA5875D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19" y="1252273"/>
            <a:ext cx="496711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Segmentation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SAM  to perform accurate pixel-level segmentation for both images and videos.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Streaming Memory Mechanism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Stores and reuses object features across frames to maintain temporal consistency and stable tracking.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Multi-Object Support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prompt-based segmentation (clicks, boxes, masks) with dynamic multi-object tracking in near real-time</a:t>
            </a:r>
          </a:p>
        </p:txBody>
      </p:sp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534" y="714218"/>
            <a:ext cx="8521700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6B9329-CF9E-9C4B-BE25-05ABA47A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5070"/>
            <a:ext cx="9144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5B022A-BA88-7A81-FFE6-259ABE3FD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69546"/>
              </p:ext>
            </p:extLst>
          </p:nvPr>
        </p:nvGraphicFramePr>
        <p:xfrm>
          <a:off x="1025912" y="1048215"/>
          <a:ext cx="7218556" cy="3776547"/>
        </p:xfrm>
        <a:graphic>
          <a:graphicData uri="http://schemas.openxmlformats.org/drawingml/2006/table">
            <a:tbl>
              <a:tblPr/>
              <a:tblGrid>
                <a:gridCol w="1804639">
                  <a:extLst>
                    <a:ext uri="{9D8B030D-6E8A-4147-A177-3AD203B41FA5}">
                      <a16:colId xmlns:a16="http://schemas.microsoft.com/office/drawing/2014/main" val="2551726750"/>
                    </a:ext>
                  </a:extLst>
                </a:gridCol>
                <a:gridCol w="1804639">
                  <a:extLst>
                    <a:ext uri="{9D8B030D-6E8A-4147-A177-3AD203B41FA5}">
                      <a16:colId xmlns:a16="http://schemas.microsoft.com/office/drawing/2014/main" val="4274034433"/>
                    </a:ext>
                  </a:extLst>
                </a:gridCol>
                <a:gridCol w="1804639">
                  <a:extLst>
                    <a:ext uri="{9D8B030D-6E8A-4147-A177-3AD203B41FA5}">
                      <a16:colId xmlns:a16="http://schemas.microsoft.com/office/drawing/2014/main" val="117803666"/>
                    </a:ext>
                  </a:extLst>
                </a:gridCol>
                <a:gridCol w="1804639">
                  <a:extLst>
                    <a:ext uri="{9D8B030D-6E8A-4147-A177-3AD203B41FA5}">
                      <a16:colId xmlns:a16="http://schemas.microsoft.com/office/drawing/2014/main" val="2090021599"/>
                    </a:ext>
                  </a:extLst>
                </a:gridCol>
              </a:tblGrid>
              <a:tr h="23439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91531"/>
                  </a:ext>
                </a:extLst>
              </a:tr>
              <a:tr h="58068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176095"/>
                  </a:ext>
                </a:extLst>
              </a:tr>
              <a:tr h="40647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741261"/>
                  </a:ext>
                </a:extLst>
              </a:tr>
              <a:tr h="58068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25862"/>
                  </a:ext>
                </a:extLst>
              </a:tr>
              <a:tr h="40647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338303"/>
                  </a:ext>
                </a:extLst>
              </a:tr>
              <a:tr h="58068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251911"/>
                  </a:ext>
                </a:extLst>
              </a:tr>
              <a:tr h="58068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913382"/>
                  </a:ext>
                </a:extLst>
              </a:tr>
              <a:tr h="40647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/>
                    </a:p>
                  </a:txBody>
                  <a:tcPr marL="50189" marR="50189" marT="25095" marB="250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6986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DBF753-7676-586A-D52A-8A6D8D125BAB}"/>
              </a:ext>
            </a:extLst>
          </p:cNvPr>
          <p:cNvSpPr txBox="1"/>
          <p:nvPr/>
        </p:nvSpPr>
        <p:spPr>
          <a:xfrm>
            <a:off x="334536" y="1048215"/>
            <a:ext cx="7783552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(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deep visual features from each video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self-attention to understand global image context.</a:t>
            </a: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Encoding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user inputs (box, points, mask) into embeddings.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the model on which object to segment.</a:t>
            </a: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Mechanism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relationships between image regions.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object understanding within a frame.</a:t>
            </a: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Bank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object features and masks from previous frames.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temporal consistency in videos.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97720-E27C-9DED-39AB-04169CC546A3}"/>
              </a:ext>
            </a:extLst>
          </p:cNvPr>
          <p:cNvSpPr txBox="1"/>
          <p:nvPr/>
        </p:nvSpPr>
        <p:spPr>
          <a:xfrm>
            <a:off x="334536" y="61732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  <a:endParaRPr lang="en-IN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4E179-BE6A-AA11-7BB6-A9FC69FCE538}"/>
              </a:ext>
            </a:extLst>
          </p:cNvPr>
          <p:cNvSpPr txBox="1"/>
          <p:nvPr/>
        </p:nvSpPr>
        <p:spPr>
          <a:xfrm>
            <a:off x="557561" y="772250"/>
            <a:ext cx="6568068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Attention (Temporal Attention)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current frame with stored memory.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object identity across frames.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Decoder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image features, prompts, and memory.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the final segmentation mask.</a:t>
            </a: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Propagation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Spreads segmentation across all frames.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tracking with minimal manual input.</a:t>
            </a:r>
          </a:p>
          <a:p>
            <a:pPr>
              <a:spcAft>
                <a:spcPts val="600"/>
              </a:spcAf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Functions (if trained)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Loss and BCE Loss for mask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segmentation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19990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27F7C4-9208-6941-F7A2-6580B8AC4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63" y="1051612"/>
            <a:ext cx="756355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Extracts deep visual features from each video frame using a Vision Transformer.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 Encoder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Converts user inputs (clicks, box, mask) into embedding tokens to guide segmentation.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Bank (Video Only)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Stores features and predicted masks from previous frames to maintain object identity.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Attention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Connects current frame features with stored memory for temporal consistency.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 Decoder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Uses cross-attention between image features, prompt tokens, and memory to produce: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Pixel-level segmentation mask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confidence score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D78A7-7EDA-F027-B6AE-0236ECCFDD9D}"/>
              </a:ext>
            </a:extLst>
          </p:cNvPr>
          <p:cNvSpPr txBox="1"/>
          <p:nvPr/>
        </p:nvSpPr>
        <p:spPr>
          <a:xfrm>
            <a:off x="376663" y="53005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309707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4eeb56d-118c-48c3-937f-7f05817f7373"/>
    <ds:schemaRef ds:uri="fe56e3b0-34a1-4d6f-a501-a0b2b7006a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B6CD32-2537-46E7-8CC3-A58D44622414}">
  <ds:schemaRefs>
    <ds:schemaRef ds:uri="94eeb56d-118c-48c3-937f-7f05817f7373"/>
    <ds:schemaRef ds:uri="fe56e3b0-34a1-4d6f-a501-a0b2b7006a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987</Words>
  <Application>Microsoft Office PowerPoint</Application>
  <PresentationFormat>On-screen Show (16:9)</PresentationFormat>
  <Paragraphs>145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Custom Design</vt:lpstr>
      <vt:lpstr>1_Custom Design</vt:lpstr>
      <vt:lpstr>PowerPoint Presentation</vt:lpstr>
      <vt:lpstr>PowerPoint Presentation</vt:lpstr>
      <vt:lpstr>Abstract</vt:lpstr>
      <vt:lpstr>Problem Statement</vt:lpstr>
      <vt:lpstr>Proposed Solution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Poojani Aramati</cp:lastModifiedBy>
  <cp:revision>48</cp:revision>
  <dcterms:modified xsi:type="dcterms:W3CDTF">2026-02-27T07:02:52Z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